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12192000"/>
  <p:notesSz cx="6858000" cy="9144000"/>
  <p:embeddedFontLst>
    <p:embeddedFont>
      <p:font typeface="Gill Sans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4" roundtripDataSignature="AMtx7misJjldDV9/ZDZzZrnO+p/1RbBgu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GillSans-bold.fntdata"/><Relationship Id="rId12" Type="http://schemas.openxmlformats.org/officeDocument/2006/relationships/font" Target="fonts/GillSans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9"/>
          <p:cNvSpPr txBox="1"/>
          <p:nvPr>
            <p:ph type="ctrTitle"/>
          </p:nvPr>
        </p:nvSpPr>
        <p:spPr>
          <a:xfrm>
            <a:off x="1524000" y="1033272"/>
            <a:ext cx="9144000" cy="2478024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ill Sans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9"/>
          <p:cNvSpPr txBox="1"/>
          <p:nvPr>
            <p:ph idx="1" type="subTitle"/>
          </p:nvPr>
        </p:nvSpPr>
        <p:spPr>
          <a:xfrm>
            <a:off x="1524000" y="3822192"/>
            <a:ext cx="9144000" cy="14356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cap="none">
                <a:solidFill>
                  <a:schemeClr val="dk1"/>
                </a:solidFill>
              </a:defRPr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9"/>
          <p:cNvSpPr txBox="1"/>
          <p:nvPr>
            <p:ph idx="10" type="dt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9"/>
          <p:cNvSpPr txBox="1"/>
          <p:nvPr>
            <p:ph idx="11" type="ftr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9"/>
          <p:cNvSpPr txBox="1"/>
          <p:nvPr>
            <p:ph idx="12" type="sldNum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" type="body"/>
          </p:nvPr>
        </p:nvSpPr>
        <p:spPr>
          <a:xfrm rot="5400000">
            <a:off x="4512564" y="-1028700"/>
            <a:ext cx="3959352" cy="10241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18"/>
          <p:cNvSpPr txBox="1"/>
          <p:nvPr>
            <p:ph idx="10" type="dt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8"/>
          <p:cNvSpPr txBox="1"/>
          <p:nvPr>
            <p:ph idx="11" type="ftr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8"/>
          <p:cNvSpPr txBox="1"/>
          <p:nvPr>
            <p:ph idx="12" type="sldNum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9"/>
          <p:cNvSpPr txBox="1"/>
          <p:nvPr>
            <p:ph type="title"/>
          </p:nvPr>
        </p:nvSpPr>
        <p:spPr>
          <a:xfrm rot="5400000">
            <a:off x="7614700" y="1949099"/>
            <a:ext cx="4849301" cy="26289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9"/>
          <p:cNvSpPr txBox="1"/>
          <p:nvPr>
            <p:ph idx="1" type="body"/>
          </p:nvPr>
        </p:nvSpPr>
        <p:spPr>
          <a:xfrm rot="5400000">
            <a:off x="2286217" y="-598082"/>
            <a:ext cx="4849300" cy="772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19"/>
          <p:cNvSpPr txBox="1"/>
          <p:nvPr>
            <p:ph idx="10" type="dt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9"/>
          <p:cNvSpPr txBox="1"/>
          <p:nvPr>
            <p:ph idx="11" type="ftr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9"/>
          <p:cNvSpPr txBox="1"/>
          <p:nvPr>
            <p:ph idx="12" type="sldNum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0"/>
          <p:cNvSpPr txBox="1"/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0"/>
          <p:cNvSpPr txBox="1"/>
          <p:nvPr>
            <p:ph idx="1" type="body"/>
          </p:nvPr>
        </p:nvSpPr>
        <p:spPr>
          <a:xfrm>
            <a:off x="1371600" y="2112264"/>
            <a:ext cx="10241280" cy="39593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10"/>
          <p:cNvSpPr txBox="1"/>
          <p:nvPr>
            <p:ph idx="10" type="dt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0"/>
          <p:cNvSpPr txBox="1"/>
          <p:nvPr>
            <p:ph idx="11" type="ftr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0"/>
          <p:cNvSpPr txBox="1"/>
          <p:nvPr>
            <p:ph idx="12" type="sldNum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1"/>
          <p:cNvSpPr txBox="1"/>
          <p:nvPr>
            <p:ph type="title"/>
          </p:nvPr>
        </p:nvSpPr>
        <p:spPr>
          <a:xfrm>
            <a:off x="1371600" y="1709738"/>
            <a:ext cx="996696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Gill Sans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1"/>
          <p:cNvSpPr txBox="1"/>
          <p:nvPr>
            <p:ph idx="1" type="body"/>
          </p:nvPr>
        </p:nvSpPr>
        <p:spPr>
          <a:xfrm>
            <a:off x="1371600" y="4974336"/>
            <a:ext cx="9966961" cy="111556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cap="none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8" name="Google Shape;28;p11"/>
          <p:cNvSpPr txBox="1"/>
          <p:nvPr>
            <p:ph idx="10" type="dt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1"/>
          <p:cNvSpPr txBox="1"/>
          <p:nvPr>
            <p:ph idx="11" type="ftr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1"/>
          <p:cNvSpPr txBox="1"/>
          <p:nvPr>
            <p:ph idx="12" type="sldNum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2"/>
          <p:cNvSpPr txBox="1"/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2"/>
          <p:cNvSpPr txBox="1"/>
          <p:nvPr>
            <p:ph idx="1" type="body"/>
          </p:nvPr>
        </p:nvSpPr>
        <p:spPr>
          <a:xfrm>
            <a:off x="1371600" y="2112264"/>
            <a:ext cx="4846320" cy="39593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12"/>
          <p:cNvSpPr txBox="1"/>
          <p:nvPr>
            <p:ph idx="2" type="body"/>
          </p:nvPr>
        </p:nvSpPr>
        <p:spPr>
          <a:xfrm>
            <a:off x="6766560" y="2112265"/>
            <a:ext cx="4846320" cy="39593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12"/>
          <p:cNvSpPr txBox="1"/>
          <p:nvPr>
            <p:ph idx="10" type="dt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2"/>
          <p:cNvSpPr txBox="1"/>
          <p:nvPr>
            <p:ph idx="11" type="ftr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2"/>
          <p:cNvSpPr txBox="1"/>
          <p:nvPr>
            <p:ph idx="12" type="sldNum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3"/>
          <p:cNvSpPr txBox="1"/>
          <p:nvPr>
            <p:ph idx="1" type="body"/>
          </p:nvPr>
        </p:nvSpPr>
        <p:spPr>
          <a:xfrm>
            <a:off x="1371600" y="2112264"/>
            <a:ext cx="4841076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0" name="Google Shape;40;p13"/>
          <p:cNvSpPr txBox="1"/>
          <p:nvPr>
            <p:ph idx="2" type="body"/>
          </p:nvPr>
        </p:nvSpPr>
        <p:spPr>
          <a:xfrm>
            <a:off x="1371600" y="3018472"/>
            <a:ext cx="4841076" cy="310485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13"/>
          <p:cNvSpPr txBox="1"/>
          <p:nvPr>
            <p:ph idx="3" type="body"/>
          </p:nvPr>
        </p:nvSpPr>
        <p:spPr>
          <a:xfrm>
            <a:off x="6766560" y="2112264"/>
            <a:ext cx="484632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2" name="Google Shape;42;p13"/>
          <p:cNvSpPr txBox="1"/>
          <p:nvPr>
            <p:ph idx="4" type="body"/>
          </p:nvPr>
        </p:nvSpPr>
        <p:spPr>
          <a:xfrm>
            <a:off x="6766560" y="3018471"/>
            <a:ext cx="4841076" cy="31048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0" type="dt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11" type="ftr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3"/>
          <p:cNvSpPr txBox="1"/>
          <p:nvPr>
            <p:ph idx="12" type="sldNum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6" name="Google Shape;46;p13"/>
          <p:cNvSpPr txBox="1"/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4"/>
          <p:cNvSpPr txBox="1"/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10" type="dt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11" type="ftr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4"/>
          <p:cNvSpPr txBox="1"/>
          <p:nvPr>
            <p:ph idx="12" type="sldNum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5"/>
          <p:cNvSpPr txBox="1"/>
          <p:nvPr>
            <p:ph idx="10" type="dt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11" type="ftr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12" type="sldNum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/>
          <p:nvPr>
            <p:ph type="title"/>
          </p:nvPr>
        </p:nvSpPr>
        <p:spPr>
          <a:xfrm>
            <a:off x="1371600" y="987425"/>
            <a:ext cx="3932237" cy="1894511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6"/>
          <p:cNvSpPr txBox="1"/>
          <p:nvPr>
            <p:ph idx="1" type="body"/>
          </p:nvPr>
        </p:nvSpPr>
        <p:spPr>
          <a:xfrm>
            <a:off x="5650992" y="987425"/>
            <a:ext cx="5687568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55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indent="-355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2pPr>
            <a:lvl3pPr indent="-3429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4pPr>
            <a:lvl5pPr indent="-3302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9" name="Google Shape;59;p16"/>
          <p:cNvSpPr txBox="1"/>
          <p:nvPr>
            <p:ph idx="2" type="body"/>
          </p:nvPr>
        </p:nvSpPr>
        <p:spPr>
          <a:xfrm>
            <a:off x="1371600" y="3058510"/>
            <a:ext cx="3932237" cy="28025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0" name="Google Shape;60;p16"/>
          <p:cNvSpPr txBox="1"/>
          <p:nvPr>
            <p:ph idx="10" type="dt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6"/>
          <p:cNvSpPr txBox="1"/>
          <p:nvPr>
            <p:ph idx="11" type="ftr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6"/>
          <p:cNvSpPr txBox="1"/>
          <p:nvPr>
            <p:ph idx="12" type="sldNum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7"/>
          <p:cNvSpPr txBox="1"/>
          <p:nvPr>
            <p:ph type="title"/>
          </p:nvPr>
        </p:nvSpPr>
        <p:spPr>
          <a:xfrm>
            <a:off x="1371600" y="987552"/>
            <a:ext cx="3932237" cy="189280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7"/>
          <p:cNvSpPr/>
          <p:nvPr>
            <p:ph idx="2" type="pic"/>
          </p:nvPr>
        </p:nvSpPr>
        <p:spPr>
          <a:xfrm>
            <a:off x="5505319" y="987425"/>
            <a:ext cx="5833242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66" name="Google Shape;66;p17"/>
          <p:cNvSpPr txBox="1"/>
          <p:nvPr>
            <p:ph idx="1" type="body"/>
          </p:nvPr>
        </p:nvSpPr>
        <p:spPr>
          <a:xfrm>
            <a:off x="1371600" y="3033286"/>
            <a:ext cx="3932237" cy="2835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7" name="Google Shape;67;p17"/>
          <p:cNvSpPr txBox="1"/>
          <p:nvPr>
            <p:ph idx="10" type="dt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7"/>
          <p:cNvSpPr txBox="1"/>
          <p:nvPr>
            <p:ph idx="11" type="ftr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/>
          <p:nvPr/>
        </p:nvSpPr>
        <p:spPr>
          <a:xfrm flipH="1" rot="10800000">
            <a:off x="0" y="6401226"/>
            <a:ext cx="12192000" cy="456773"/>
          </a:xfrm>
          <a:prstGeom prst="rect">
            <a:avLst/>
          </a:prstGeom>
          <a:gradFill>
            <a:gsLst>
              <a:gs pos="0">
                <a:srgbClr val="FE4A00">
                  <a:alpha val="27843"/>
                </a:srgbClr>
              </a:gs>
              <a:gs pos="14000">
                <a:srgbClr val="FE4A00">
                  <a:alpha val="27843"/>
                </a:srgbClr>
              </a:gs>
              <a:gs pos="100000">
                <a:srgbClr val="DA002F">
                  <a:alpha val="84705"/>
                </a:srgbClr>
              </a:gs>
            </a:gsLst>
            <a:lin ang="60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" name="Google Shape;7;p8"/>
          <p:cNvSpPr/>
          <p:nvPr/>
        </p:nvSpPr>
        <p:spPr>
          <a:xfrm flipH="1">
            <a:off x="4038602" y="6401228"/>
            <a:ext cx="8153398" cy="456772"/>
          </a:xfrm>
          <a:prstGeom prst="rect">
            <a:avLst/>
          </a:prstGeom>
          <a:gradFill>
            <a:gsLst>
              <a:gs pos="0">
                <a:srgbClr val="D85FD4">
                  <a:alpha val="54901"/>
                </a:srgbClr>
              </a:gs>
              <a:gs pos="9000">
                <a:srgbClr val="D85FD4">
                  <a:alpha val="54901"/>
                </a:srgbClr>
              </a:gs>
              <a:gs pos="99000">
                <a:schemeClr val="accent2"/>
              </a:gs>
              <a:gs pos="100000">
                <a:schemeClr val="accent2"/>
              </a:gs>
            </a:gsLst>
            <a:lin ang="14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" name="Google Shape;8;p8"/>
          <p:cNvSpPr txBox="1"/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Gill Sans"/>
              <a:buNone/>
              <a:defRPr b="1" i="0" sz="3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" name="Google Shape;9;p8"/>
          <p:cNvSpPr txBox="1"/>
          <p:nvPr>
            <p:ph idx="1" type="body"/>
          </p:nvPr>
        </p:nvSpPr>
        <p:spPr>
          <a:xfrm>
            <a:off x="1371600" y="2112264"/>
            <a:ext cx="10241280" cy="39593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55600" lvl="0" marL="457200" marR="0" rt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355600" lvl="1" marL="9144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42900" lvl="2" marL="13716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30200" lvl="3" marL="18288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30200" lvl="4" marL="2286000" marR="0" rtl="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0" name="Google Shape;10;p8"/>
          <p:cNvSpPr txBox="1"/>
          <p:nvPr>
            <p:ph idx="10" type="dt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1" name="Google Shape;11;p8"/>
          <p:cNvSpPr txBox="1"/>
          <p:nvPr>
            <p:ph idx="11" type="ftr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2" name="Google Shape;12;p8"/>
          <p:cNvSpPr txBox="1"/>
          <p:nvPr>
            <p:ph idx="12" type="sldNum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Gradient pastel colors on a top view" id="87" name="Google Shape;87;p1"/>
          <p:cNvPicPr preferRelativeResize="0"/>
          <p:nvPr/>
        </p:nvPicPr>
        <p:blipFill rotWithShape="1">
          <a:blip r:embed="rId3">
            <a:alphaModFix/>
          </a:blip>
          <a:srcRect b="3604" l="0" r="0" t="11906"/>
          <a:stretch/>
        </p:blipFill>
        <p:spPr>
          <a:xfrm>
            <a:off x="6625" y="10"/>
            <a:ext cx="12192000" cy="6875809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"/>
          <p:cNvSpPr/>
          <p:nvPr/>
        </p:nvSpPr>
        <p:spPr>
          <a:xfrm flipH="1" rot="5400000">
            <a:off x="-1417539" y="1417538"/>
            <a:ext cx="6875818" cy="4040744"/>
          </a:xfrm>
          <a:prstGeom prst="rect">
            <a:avLst/>
          </a:prstGeom>
          <a:gradFill>
            <a:gsLst>
              <a:gs pos="0">
                <a:schemeClr val="accent2"/>
              </a:gs>
              <a:gs pos="11000">
                <a:schemeClr val="accent2"/>
              </a:gs>
              <a:gs pos="100000">
                <a:srgbClr val="FF411B">
                  <a:alpha val="31764"/>
                </a:srgbClr>
              </a:gs>
            </a:gsLst>
            <a:lin ang="17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9" name="Google Shape;89;p1"/>
          <p:cNvSpPr/>
          <p:nvPr/>
        </p:nvSpPr>
        <p:spPr>
          <a:xfrm rot="-54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rgbClr val="DA002F">
                  <a:alpha val="64705"/>
                </a:srgbClr>
              </a:gs>
              <a:gs pos="100000">
                <a:srgbClr val="FF907A">
                  <a:alpha val="0"/>
                </a:srgbClr>
              </a:gs>
            </a:gsLst>
            <a:lin ang="11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0" name="Google Shape;90;p1"/>
          <p:cNvSpPr/>
          <p:nvPr/>
        </p:nvSpPr>
        <p:spPr>
          <a:xfrm rot="6097846">
            <a:off x="-747355" y="1201312"/>
            <a:ext cx="4808302" cy="4088666"/>
          </a:xfrm>
          <a:custGeom>
            <a:rect b="b" l="l" r="r" t="t"/>
            <a:pathLst>
              <a:path extrusionOk="0" h="4088666" w="4808302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0">
                <a:srgbClr val="FFD9CB">
                  <a:alpha val="0"/>
                </a:srgbClr>
              </a:gs>
              <a:gs pos="39000">
                <a:srgbClr val="FFD9CB">
                  <a:alpha val="0"/>
                </a:srgbClr>
              </a:gs>
              <a:gs pos="100000">
                <a:srgbClr val="FF907A">
                  <a:alpha val="28627"/>
                </a:srgbClr>
              </a:gs>
            </a:gsLst>
            <a:lin ang="168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1" name="Google Shape;91;p1"/>
          <p:cNvSpPr txBox="1"/>
          <p:nvPr>
            <p:ph type="ctrTitle"/>
          </p:nvPr>
        </p:nvSpPr>
        <p:spPr>
          <a:xfrm>
            <a:off x="334370" y="2950387"/>
            <a:ext cx="3245409" cy="353140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Gill Sans"/>
              <a:buNone/>
            </a:pPr>
            <a:r>
              <a:rPr lang="en-US" sz="2200">
                <a:solidFill>
                  <a:schemeClr val="lt1"/>
                </a:solidFill>
              </a:rPr>
              <a:t>LEARNING AND MANAGEMENT</a:t>
            </a:r>
            <a:endParaRPr/>
          </a:p>
        </p:txBody>
      </p:sp>
      <p:pic>
        <p:nvPicPr>
          <p:cNvPr id="92" name="Google Shape;92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58210" y="5704030"/>
            <a:ext cx="487363" cy="4873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8" name="Google Shape;98;p2"/>
          <p:cNvSpPr txBox="1"/>
          <p:nvPr>
            <p:ph type="title"/>
          </p:nvPr>
        </p:nvSpPr>
        <p:spPr>
          <a:xfrm>
            <a:off x="1353190" y="1028700"/>
            <a:ext cx="3330452" cy="447269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Gill Sans"/>
              <a:buNone/>
            </a:pPr>
            <a:r>
              <a:rPr lang="en-US" sz="1500"/>
              <a:t>MY RESPONSIBILITIES:</a:t>
            </a:r>
            <a:endParaRPr/>
          </a:p>
        </p:txBody>
      </p:sp>
      <p:sp>
        <p:nvSpPr>
          <p:cNvPr id="99" name="Google Shape;99;p2"/>
          <p:cNvSpPr/>
          <p:nvPr/>
        </p:nvSpPr>
        <p:spPr>
          <a:xfrm flipH="1" rot="10800000">
            <a:off x="0" y="6408741"/>
            <a:ext cx="12192000" cy="449256"/>
          </a:xfrm>
          <a:prstGeom prst="rect">
            <a:avLst/>
          </a:prstGeom>
          <a:gradFill>
            <a:gsLst>
              <a:gs pos="0">
                <a:srgbClr val="FE4A00">
                  <a:alpha val="27843"/>
                </a:srgbClr>
              </a:gs>
              <a:gs pos="14000">
                <a:srgbClr val="FE4A00">
                  <a:alpha val="27843"/>
                </a:srgbClr>
              </a:gs>
              <a:gs pos="100000">
                <a:srgbClr val="DA002F">
                  <a:alpha val="84705"/>
                </a:srgbClr>
              </a:gs>
            </a:gsLst>
            <a:lin ang="90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00" name="Google Shape;100;p2"/>
          <p:cNvSpPr/>
          <p:nvPr/>
        </p:nvSpPr>
        <p:spPr>
          <a:xfrm flipH="1">
            <a:off x="4038599" y="6408316"/>
            <a:ext cx="8153398" cy="449684"/>
          </a:xfrm>
          <a:prstGeom prst="rect">
            <a:avLst/>
          </a:prstGeom>
          <a:gradFill>
            <a:gsLst>
              <a:gs pos="0">
                <a:srgbClr val="D85FD4">
                  <a:alpha val="67843"/>
                </a:srgbClr>
              </a:gs>
              <a:gs pos="9000">
                <a:srgbClr val="D85FD4">
                  <a:alpha val="67843"/>
                </a:srgbClr>
              </a:gs>
              <a:gs pos="99000">
                <a:schemeClr val="accent2"/>
              </a:gs>
              <a:gs pos="100000">
                <a:schemeClr val="accent2"/>
              </a:gs>
            </a:gsLst>
            <a:lin ang="13800001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101" name="Google Shape;101;p2"/>
          <p:cNvGrpSpPr/>
          <p:nvPr/>
        </p:nvGrpSpPr>
        <p:grpSpPr>
          <a:xfrm>
            <a:off x="5172741" y="914694"/>
            <a:ext cx="6177516" cy="4805324"/>
            <a:chOff x="0" y="32192"/>
            <a:chExt cx="6177516" cy="4805324"/>
          </a:xfrm>
        </p:grpSpPr>
        <p:sp>
          <p:nvSpPr>
            <p:cNvPr id="102" name="Google Shape;102;p2"/>
            <p:cNvSpPr/>
            <p:nvPr/>
          </p:nvSpPr>
          <p:spPr>
            <a:xfrm>
              <a:off x="0" y="32192"/>
              <a:ext cx="6177516" cy="880424"/>
            </a:xfrm>
            <a:prstGeom prst="roundRect">
              <a:avLst>
                <a:gd fmla="val 16667" name="adj"/>
              </a:avLst>
            </a:prstGeom>
            <a:solidFill>
              <a:srgbClr val="92218E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2"/>
            <p:cNvSpPr txBox="1"/>
            <p:nvPr/>
          </p:nvSpPr>
          <p:spPr>
            <a:xfrm>
              <a:off x="42979" y="75171"/>
              <a:ext cx="6091558" cy="7944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3350" lIns="133350" spcFirstLastPara="1" rIns="133350" wrap="square" tIns="1333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500"/>
                <a:buFont typeface="Gill Sans"/>
                <a:buNone/>
              </a:pPr>
              <a:r>
                <a:rPr b="0" i="0" lang="en-US" sz="3500" u="none" cap="none" strike="noStrik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B – Birthday</a:t>
              </a: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0" y="1013418"/>
              <a:ext cx="6177516" cy="880424"/>
            </a:xfrm>
            <a:prstGeom prst="roundRect">
              <a:avLst>
                <a:gd fmla="val 16667" name="adj"/>
              </a:avLst>
            </a:prstGeom>
            <a:solidFill>
              <a:srgbClr val="B52DA5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2"/>
            <p:cNvSpPr txBox="1"/>
            <p:nvPr/>
          </p:nvSpPr>
          <p:spPr>
            <a:xfrm>
              <a:off x="42979" y="1056397"/>
              <a:ext cx="6091558" cy="7944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3350" lIns="133350" spcFirstLastPara="1" rIns="133350" wrap="square" tIns="1333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500"/>
                <a:buFont typeface="Gill Sans"/>
                <a:buNone/>
              </a:pPr>
              <a:r>
                <a:rPr b="0" i="0" lang="en-US" sz="3500" u="none" cap="none" strike="noStrik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E – E-mail</a:t>
              </a: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0" y="1994642"/>
              <a:ext cx="6177516" cy="880424"/>
            </a:xfrm>
            <a:prstGeom prst="roundRect">
              <a:avLst>
                <a:gd fmla="val 16667" name="adj"/>
              </a:avLst>
            </a:prstGeom>
            <a:solidFill>
              <a:srgbClr val="CD45B1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2"/>
            <p:cNvSpPr txBox="1"/>
            <p:nvPr/>
          </p:nvSpPr>
          <p:spPr>
            <a:xfrm>
              <a:off x="42979" y="2037621"/>
              <a:ext cx="6091558" cy="7944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3350" lIns="133350" spcFirstLastPara="1" rIns="133350" wrap="square" tIns="1333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500"/>
                <a:buFont typeface="Gill Sans"/>
                <a:buNone/>
              </a:pPr>
              <a:r>
                <a:rPr b="0" i="0" lang="en-US" sz="3500" u="none" cap="none" strike="noStrik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S – Street Address</a:t>
              </a: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0" y="2975867"/>
              <a:ext cx="6177516" cy="880424"/>
            </a:xfrm>
            <a:prstGeom prst="roundRect">
              <a:avLst>
                <a:gd fmla="val 16667" name="adj"/>
              </a:avLst>
            </a:prstGeom>
            <a:solidFill>
              <a:srgbClr val="D56CB7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2"/>
            <p:cNvSpPr txBox="1"/>
            <p:nvPr/>
          </p:nvSpPr>
          <p:spPr>
            <a:xfrm>
              <a:off x="42979" y="3018846"/>
              <a:ext cx="6091558" cy="7944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3350" lIns="133350" spcFirstLastPara="1" rIns="133350" wrap="square" tIns="1333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500"/>
                <a:buFont typeface="Gill Sans"/>
                <a:buNone/>
              </a:pPr>
              <a:r>
                <a:rPr b="0" i="0" lang="en-US" sz="3500" u="none" cap="none" strike="noStrik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T – Telephone Number</a:t>
              </a: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0" y="3957092"/>
              <a:ext cx="6177516" cy="880424"/>
            </a:xfrm>
            <a:prstGeom prst="roundRect">
              <a:avLst>
                <a:gd fmla="val 16667" name="adj"/>
              </a:avLst>
            </a:prstGeom>
            <a:solidFill>
              <a:srgbClr val="DE92C2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2"/>
            <p:cNvSpPr txBox="1"/>
            <p:nvPr/>
          </p:nvSpPr>
          <p:spPr>
            <a:xfrm>
              <a:off x="42979" y="4000071"/>
              <a:ext cx="6091558" cy="7944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3350" lIns="133350" spcFirstLastPara="1" rIns="133350" wrap="square" tIns="1333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500"/>
                <a:buFont typeface="Gill Sans"/>
                <a:buNone/>
              </a:pPr>
              <a:r>
                <a:rPr b="0" i="0" lang="en-US" sz="3500" u="none" cap="none" strike="noStrik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Goal: Capture 80%</a:t>
              </a:r>
              <a:endParaRPr/>
            </a:p>
          </p:txBody>
        </p:sp>
      </p:grpSp>
      <p:pic>
        <p:nvPicPr>
          <p:cNvPr id="112" name="Google Shape;11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41743" y="5599251"/>
            <a:ext cx="487363" cy="4873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"/>
          <p:cNvSpPr txBox="1"/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Gill Sans"/>
              <a:buNone/>
            </a:pPr>
            <a:r>
              <a:rPr lang="en-US"/>
              <a:t>PUNISHMENT</a:t>
            </a:r>
            <a:endParaRPr/>
          </a:p>
        </p:txBody>
      </p:sp>
      <p:grpSp>
        <p:nvGrpSpPr>
          <p:cNvPr id="118" name="Google Shape;118;p3"/>
          <p:cNvGrpSpPr/>
          <p:nvPr/>
        </p:nvGrpSpPr>
        <p:grpSpPr>
          <a:xfrm>
            <a:off x="1371600" y="2162325"/>
            <a:ext cx="10241280" cy="3859229"/>
            <a:chOff x="0" y="50061"/>
            <a:chExt cx="10241280" cy="3859229"/>
          </a:xfrm>
        </p:grpSpPr>
        <p:sp>
          <p:nvSpPr>
            <p:cNvPr id="119" name="Google Shape;119;p3"/>
            <p:cNvSpPr/>
            <p:nvPr/>
          </p:nvSpPr>
          <p:spPr>
            <a:xfrm>
              <a:off x="0" y="50061"/>
              <a:ext cx="10241280" cy="1249889"/>
            </a:xfrm>
            <a:prstGeom prst="roundRect">
              <a:avLst>
                <a:gd fmla="val 16667" name="adj"/>
              </a:avLst>
            </a:prstGeom>
            <a:solidFill>
              <a:srgbClr val="A60059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3"/>
            <p:cNvSpPr txBox="1"/>
            <p:nvPr/>
          </p:nvSpPr>
          <p:spPr>
            <a:xfrm>
              <a:off x="61015" y="111076"/>
              <a:ext cx="10119250" cy="112785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300" lIns="114300" spcFirstLastPara="1" rIns="114300" wrap="square" tIns="1143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000"/>
                <a:buFont typeface="Gill Sans"/>
                <a:buNone/>
              </a:pPr>
              <a:r>
                <a:rPr b="0" i="0" lang="en-US" sz="3000" u="none" cap="none" strike="noStrik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Punishment – “simple aversive control procedure”</a:t>
              </a:r>
              <a:endParaRPr/>
            </a:p>
          </p:txBody>
        </p:sp>
        <p:sp>
          <p:nvSpPr>
            <p:cNvPr id="121" name="Google Shape;121;p3"/>
            <p:cNvSpPr/>
            <p:nvPr/>
          </p:nvSpPr>
          <p:spPr>
            <a:xfrm>
              <a:off x="0" y="1386350"/>
              <a:ext cx="10241280" cy="1249889"/>
            </a:xfrm>
            <a:prstGeom prst="roundRect">
              <a:avLst>
                <a:gd fmla="val 16667" name="adj"/>
              </a:avLst>
            </a:prstGeom>
            <a:solidFill>
              <a:srgbClr val="A60059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3"/>
            <p:cNvSpPr txBox="1"/>
            <p:nvPr/>
          </p:nvSpPr>
          <p:spPr>
            <a:xfrm>
              <a:off x="61015" y="1447365"/>
              <a:ext cx="10119250" cy="112785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4300" lIns="114300" spcFirstLastPara="1" rIns="114300" wrap="square" tIns="1143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000"/>
                <a:buFont typeface="Gill Sans"/>
                <a:buNone/>
              </a:pPr>
              <a:r>
                <a:rPr b="0" i="0" lang="en-US" sz="3000" u="none" cap="none" strike="noStrike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Punishment procedure – “aversive event is delivered contingent on the performance of an instrumental response”</a:t>
              </a:r>
              <a:endParaRPr/>
            </a:p>
          </p:txBody>
        </p:sp>
        <p:sp>
          <p:nvSpPr>
            <p:cNvPr id="123" name="Google Shape;123;p3"/>
            <p:cNvSpPr/>
            <p:nvPr/>
          </p:nvSpPr>
          <p:spPr>
            <a:xfrm>
              <a:off x="0" y="2636240"/>
              <a:ext cx="10241280" cy="12730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3"/>
            <p:cNvSpPr txBox="1"/>
            <p:nvPr/>
          </p:nvSpPr>
          <p:spPr>
            <a:xfrm>
              <a:off x="0" y="2636240"/>
              <a:ext cx="10241280" cy="12730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8100" lIns="325150" spcFirstLastPara="1" rIns="213350" wrap="square" tIns="38100">
              <a:noAutofit/>
            </a:bodyPr>
            <a:lstStyle/>
            <a:p>
              <a:pPr indent="-228600" lvl="1" marL="2286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300"/>
                <a:buFont typeface="Gill Sans"/>
                <a:buChar char="•"/>
              </a:pPr>
              <a:r>
                <a:rPr b="0" i="0" lang="en-US" sz="2300" u="none" cap="none" strike="noStrike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Suppresses behavior</a:t>
              </a:r>
              <a:endParaRPr/>
            </a:p>
            <a:p>
              <a:pPr indent="-228600" lvl="1" marL="228600" marR="0" rtl="0" algn="l">
                <a:lnSpc>
                  <a:spcPct val="90000"/>
                </a:lnSpc>
                <a:spcBef>
                  <a:spcPts val="460"/>
                </a:spcBef>
                <a:spcAft>
                  <a:spcPts val="0"/>
                </a:spcAft>
                <a:buClr>
                  <a:schemeClr val="dk1"/>
                </a:buClr>
                <a:buSzPts val="2300"/>
                <a:buFont typeface="Gill Sans"/>
                <a:buChar char="•"/>
              </a:pPr>
              <a:r>
                <a:rPr b="0" i="0" lang="en-US" sz="2300" u="none" cap="none" strike="noStrike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Controversial </a:t>
              </a:r>
              <a:endParaRPr/>
            </a:p>
            <a:p>
              <a:pPr indent="-228600" lvl="2" marL="457200" marR="0" rtl="0" algn="l">
                <a:lnSpc>
                  <a:spcPct val="90000"/>
                </a:lnSpc>
                <a:spcBef>
                  <a:spcPts val="460"/>
                </a:spcBef>
                <a:spcAft>
                  <a:spcPts val="0"/>
                </a:spcAft>
                <a:buClr>
                  <a:schemeClr val="dk1"/>
                </a:buClr>
                <a:buSzPts val="2300"/>
                <a:buFont typeface="Gill Sans"/>
                <a:buChar char="•"/>
              </a:pPr>
              <a:r>
                <a:rPr b="0" i="0" lang="en-US" sz="2300" u="none" cap="none" strike="noStrike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Thorndike and Skinner claimed punishment is ineffective and cruel</a:t>
              </a:r>
              <a:endParaRPr/>
            </a:p>
          </p:txBody>
        </p:sp>
      </p:grpSp>
      <p:sp>
        <p:nvSpPr>
          <p:cNvPr id="125" name="Google Shape;125;p3"/>
          <p:cNvSpPr txBox="1"/>
          <p:nvPr/>
        </p:nvSpPr>
        <p:spPr>
          <a:xfrm>
            <a:off x="10401299" y="6488668"/>
            <a:ext cx="179070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Domjan, M, 2018</a:t>
            </a:r>
            <a:endParaRPr/>
          </a:p>
        </p:txBody>
      </p:sp>
      <p:pic>
        <p:nvPicPr>
          <p:cNvPr id="126" name="Google Shape;126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9120" y="5750172"/>
            <a:ext cx="487363" cy="4873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"/>
          <p:cNvSpPr txBox="1"/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Gill Sans"/>
              <a:buNone/>
            </a:pPr>
            <a:r>
              <a:rPr lang="en-US"/>
              <a:t>EFFECTIVENESS OF PUNISHMENT</a:t>
            </a:r>
            <a:endParaRPr/>
          </a:p>
        </p:txBody>
      </p:sp>
      <p:grpSp>
        <p:nvGrpSpPr>
          <p:cNvPr id="132" name="Google Shape;132;p4"/>
          <p:cNvGrpSpPr/>
          <p:nvPr/>
        </p:nvGrpSpPr>
        <p:grpSpPr>
          <a:xfrm>
            <a:off x="1371600" y="2176019"/>
            <a:ext cx="10241280" cy="3831840"/>
            <a:chOff x="0" y="63755"/>
            <a:chExt cx="10241280" cy="3831840"/>
          </a:xfrm>
        </p:grpSpPr>
        <p:sp>
          <p:nvSpPr>
            <p:cNvPr id="133" name="Google Shape;133;p4"/>
            <p:cNvSpPr/>
            <p:nvPr/>
          </p:nvSpPr>
          <p:spPr>
            <a:xfrm>
              <a:off x="0" y="417995"/>
              <a:ext cx="10241280" cy="34776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cap="flat" cmpd="sng" w="12700">
              <a:solidFill>
                <a:srgbClr val="A60059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4"/>
            <p:cNvSpPr txBox="1"/>
            <p:nvPr/>
          </p:nvSpPr>
          <p:spPr>
            <a:xfrm>
              <a:off x="0" y="417995"/>
              <a:ext cx="10241280" cy="3477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70675" lIns="794825" spcFirstLastPara="1" rIns="794825" wrap="square" tIns="499850">
              <a:noAutofit/>
            </a:bodyPr>
            <a:lstStyle/>
            <a:p>
              <a:pPr indent="-228600" lvl="1" marL="2286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ill Sans"/>
                <a:buChar char="•"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Consistent</a:t>
              </a:r>
              <a:endParaRPr/>
            </a:p>
            <a:p>
              <a:pPr indent="-228600" lvl="2" marL="457200" marR="0" rtl="0" algn="l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ill Sans"/>
                <a:buChar char="•"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Occurring every time</a:t>
              </a:r>
              <a:endParaRPr/>
            </a:p>
            <a:p>
              <a:pPr indent="-228600" lvl="1" marL="228600" marR="0" rtl="0" algn="l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ill Sans"/>
                <a:buChar char="•"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Immediate</a:t>
              </a:r>
              <a:endParaRPr/>
            </a:p>
            <a:p>
              <a:pPr indent="-228600" lvl="1" marL="228600" marR="0" rtl="0" algn="l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ill Sans"/>
                <a:buChar char="•"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Intense the first transgression</a:t>
              </a:r>
              <a:endParaRPr/>
            </a:p>
            <a:p>
              <a:pPr indent="-228600" lvl="1" marL="228600" marR="0" rtl="0" algn="l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ill Sans"/>
                <a:buChar char="•"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Not signaled by a discriminative stimulus</a:t>
              </a:r>
              <a:endParaRPr/>
            </a:p>
            <a:p>
              <a:pPr indent="-228600" lvl="2" marL="457200" marR="0" rtl="0" algn="l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Gill Sans"/>
                <a:buChar char="•"/>
              </a:pPr>
              <a:r>
                <a:rPr b="0" i="0" lang="en-US" sz="2400" u="none" cap="none" strike="noStrike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Discriminative stimulus: indicates a particular response will be reinforced</a:t>
              </a:r>
              <a:endParaRPr/>
            </a:p>
          </p:txBody>
        </p:sp>
        <p:sp>
          <p:nvSpPr>
            <p:cNvPr id="135" name="Google Shape;135;p4"/>
            <p:cNvSpPr/>
            <p:nvPr/>
          </p:nvSpPr>
          <p:spPr>
            <a:xfrm>
              <a:off x="512064" y="63755"/>
              <a:ext cx="7168896" cy="708480"/>
            </a:xfrm>
            <a:prstGeom prst="roundRect">
              <a:avLst>
                <a:gd fmla="val 16667" name="adj"/>
              </a:avLst>
            </a:prstGeom>
            <a:solidFill>
              <a:srgbClr val="A60059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4"/>
            <p:cNvSpPr txBox="1"/>
            <p:nvPr/>
          </p:nvSpPr>
          <p:spPr>
            <a:xfrm>
              <a:off x="546649" y="98340"/>
              <a:ext cx="7099726" cy="639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270950" spcFirstLastPara="1" rIns="270950" wrap="square" tIns="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Gill Sans"/>
                <a:buNone/>
              </a:pPr>
              <a:r>
                <a:rPr lang="en-US" sz="2400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Punishment should be:</a:t>
              </a:r>
              <a:endParaRPr/>
            </a:p>
          </p:txBody>
        </p:sp>
      </p:grpSp>
      <p:sp>
        <p:nvSpPr>
          <p:cNvPr id="137" name="Google Shape;137;p4"/>
          <p:cNvSpPr txBox="1"/>
          <p:nvPr/>
        </p:nvSpPr>
        <p:spPr>
          <a:xfrm>
            <a:off x="10389833" y="6488668"/>
            <a:ext cx="180216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Domjan, M, 2018</a:t>
            </a:r>
            <a:endParaRPr/>
          </a:p>
        </p:txBody>
      </p:sp>
      <p:pic>
        <p:nvPicPr>
          <p:cNvPr id="138" name="Google Shape;138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9120" y="5723539"/>
            <a:ext cx="487363" cy="4873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5"/>
          <p:cNvSpPr txBox="1"/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Gill Sans"/>
              <a:buNone/>
            </a:pPr>
            <a:r>
              <a:rPr lang="en-US"/>
              <a:t>EFFECTIVENESS OF PUNISHMENT</a:t>
            </a:r>
            <a:endParaRPr/>
          </a:p>
        </p:txBody>
      </p:sp>
      <p:grpSp>
        <p:nvGrpSpPr>
          <p:cNvPr id="144" name="Google Shape;144;p5"/>
          <p:cNvGrpSpPr/>
          <p:nvPr/>
        </p:nvGrpSpPr>
        <p:grpSpPr>
          <a:xfrm>
            <a:off x="1371600" y="2346896"/>
            <a:ext cx="10241280" cy="3490087"/>
            <a:chOff x="0" y="234632"/>
            <a:chExt cx="10241280" cy="3490087"/>
          </a:xfrm>
        </p:grpSpPr>
        <p:sp>
          <p:nvSpPr>
            <p:cNvPr id="145" name="Google Shape;145;p5"/>
            <p:cNvSpPr/>
            <p:nvPr/>
          </p:nvSpPr>
          <p:spPr>
            <a:xfrm>
              <a:off x="0" y="234632"/>
              <a:ext cx="10241280" cy="1137240"/>
            </a:xfrm>
            <a:prstGeom prst="roundRect">
              <a:avLst>
                <a:gd fmla="val 16667" name="adj"/>
              </a:avLst>
            </a:prstGeom>
            <a:solidFill>
              <a:srgbClr val="A60059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5"/>
            <p:cNvSpPr txBox="1"/>
            <p:nvPr/>
          </p:nvSpPr>
          <p:spPr>
            <a:xfrm>
              <a:off x="55515" y="290147"/>
              <a:ext cx="10130250" cy="10262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2850" lIns="102850" spcFirstLastPara="1" rIns="102850" wrap="square" tIns="10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Gill Sans"/>
                <a:buNone/>
              </a:pPr>
              <a:r>
                <a:rPr lang="en-US" sz="2700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Response-Reinforcer Contingency – “the extent to which delivery of the aversive stimulus depends on prior occurrence of the response”</a:t>
              </a:r>
              <a:endParaRPr/>
            </a:p>
          </p:txBody>
        </p:sp>
        <p:sp>
          <p:nvSpPr>
            <p:cNvPr id="147" name="Google Shape;147;p5"/>
            <p:cNvSpPr/>
            <p:nvPr/>
          </p:nvSpPr>
          <p:spPr>
            <a:xfrm>
              <a:off x="0" y="1371872"/>
              <a:ext cx="10241280" cy="4471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5"/>
            <p:cNvSpPr txBox="1"/>
            <p:nvPr/>
          </p:nvSpPr>
          <p:spPr>
            <a:xfrm>
              <a:off x="0" y="1371872"/>
              <a:ext cx="10241280" cy="4471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325150" spcFirstLastPara="1" rIns="192000" wrap="square" tIns="34275">
              <a:noAutofit/>
            </a:bodyPr>
            <a:lstStyle/>
            <a:p>
              <a:pPr indent="-228600" lvl="1" marL="2286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Gill Sans"/>
                <a:buChar char="•"/>
              </a:pPr>
              <a:r>
                <a:rPr b="0" i="0" lang="en-US" sz="2100" u="none" cap="none" strike="noStrike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Specificity depends on contingency</a:t>
              </a:r>
              <a:endParaRPr/>
            </a:p>
          </p:txBody>
        </p:sp>
        <p:sp>
          <p:nvSpPr>
            <p:cNvPr id="149" name="Google Shape;149;p5"/>
            <p:cNvSpPr/>
            <p:nvPr/>
          </p:nvSpPr>
          <p:spPr>
            <a:xfrm>
              <a:off x="0" y="1818992"/>
              <a:ext cx="10241280" cy="1137240"/>
            </a:xfrm>
            <a:prstGeom prst="roundRect">
              <a:avLst>
                <a:gd fmla="val 16667" name="adj"/>
              </a:avLst>
            </a:prstGeom>
            <a:solidFill>
              <a:srgbClr val="A60059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5"/>
            <p:cNvSpPr txBox="1"/>
            <p:nvPr/>
          </p:nvSpPr>
          <p:spPr>
            <a:xfrm>
              <a:off x="55515" y="1874507"/>
              <a:ext cx="10130250" cy="10262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2850" lIns="102850" spcFirstLastPara="1" rIns="102850" wrap="square" tIns="1028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700"/>
                <a:buFont typeface="Gill Sans"/>
                <a:buNone/>
              </a:pPr>
              <a:r>
                <a:rPr lang="en-US" sz="2700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Response-Reinforcer Contiguity – “interval between the target response and the aversive consequence” </a:t>
              </a:r>
              <a:endParaRPr/>
            </a:p>
          </p:txBody>
        </p:sp>
        <p:sp>
          <p:nvSpPr>
            <p:cNvPr id="151" name="Google Shape;151;p5"/>
            <p:cNvSpPr/>
            <p:nvPr/>
          </p:nvSpPr>
          <p:spPr>
            <a:xfrm>
              <a:off x="0" y="2956232"/>
              <a:ext cx="10241280" cy="7684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5"/>
            <p:cNvSpPr txBox="1"/>
            <p:nvPr/>
          </p:nvSpPr>
          <p:spPr>
            <a:xfrm>
              <a:off x="0" y="2956232"/>
              <a:ext cx="10241280" cy="76848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325150" spcFirstLastPara="1" rIns="192000" wrap="square" tIns="34275">
              <a:noAutofit/>
            </a:bodyPr>
            <a:lstStyle/>
            <a:p>
              <a:pPr indent="-228600" lvl="1" marL="2286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Gill Sans"/>
                <a:buChar char="•"/>
              </a:pPr>
              <a:r>
                <a:rPr b="0" i="0" lang="en-US" sz="2100" u="none" cap="none" strike="noStrike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Important to positive reinforcement too</a:t>
              </a:r>
              <a:endParaRPr/>
            </a:p>
            <a:p>
              <a:pPr indent="-228600" lvl="1" marL="228600" marR="0" rtl="0" algn="l">
                <a:lnSpc>
                  <a:spcPct val="90000"/>
                </a:lnSpc>
                <a:spcBef>
                  <a:spcPts val="420"/>
                </a:spcBef>
                <a:spcAft>
                  <a:spcPts val="0"/>
                </a:spcAft>
                <a:buClr>
                  <a:schemeClr val="dk1"/>
                </a:buClr>
                <a:buSzPts val="2100"/>
                <a:buFont typeface="Gill Sans"/>
                <a:buChar char="•"/>
              </a:pPr>
              <a:r>
                <a:rPr b="0" i="0" lang="en-US" sz="2100" u="none" cap="none" strike="noStrike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Immediate</a:t>
              </a:r>
              <a:endParaRPr/>
            </a:p>
          </p:txBody>
        </p:sp>
      </p:grpSp>
      <p:sp>
        <p:nvSpPr>
          <p:cNvPr id="153" name="Google Shape;153;p5"/>
          <p:cNvSpPr txBox="1"/>
          <p:nvPr/>
        </p:nvSpPr>
        <p:spPr>
          <a:xfrm>
            <a:off x="10380955" y="6488668"/>
            <a:ext cx="181104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Domjan, M, 2018</a:t>
            </a:r>
            <a:endParaRPr/>
          </a:p>
        </p:txBody>
      </p:sp>
      <p:pic>
        <p:nvPicPr>
          <p:cNvPr id="154" name="Google Shape;154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9120" y="5741294"/>
            <a:ext cx="487363" cy="4873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6"/>
          <p:cNvSpPr/>
          <p:nvPr/>
        </p:nvSpPr>
        <p:spPr>
          <a:xfrm flipH="1" rot="10800000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rgbClr val="FE4A00">
                  <a:alpha val="27843"/>
                </a:srgbClr>
              </a:gs>
              <a:gs pos="14000">
                <a:srgbClr val="FE4A00">
                  <a:alpha val="27843"/>
                </a:srgbClr>
              </a:gs>
              <a:gs pos="100000">
                <a:srgbClr val="DA002F">
                  <a:alpha val="84705"/>
                </a:srgbClr>
              </a:gs>
            </a:gsLst>
            <a:lin ang="60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60" name="Google Shape;160;p6"/>
          <p:cNvSpPr/>
          <p:nvPr/>
        </p:nvSpPr>
        <p:spPr>
          <a:xfrm flipH="1">
            <a:off x="4038599" y="6400799"/>
            <a:ext cx="8153398" cy="456772"/>
          </a:xfrm>
          <a:prstGeom prst="rect">
            <a:avLst/>
          </a:prstGeom>
          <a:gradFill>
            <a:gsLst>
              <a:gs pos="0">
                <a:srgbClr val="D85FD4">
                  <a:alpha val="54901"/>
                </a:srgbClr>
              </a:gs>
              <a:gs pos="9000">
                <a:srgbClr val="D85FD4">
                  <a:alpha val="54901"/>
                </a:srgbClr>
              </a:gs>
              <a:gs pos="99000">
                <a:schemeClr val="accent2"/>
              </a:gs>
              <a:gs pos="100000">
                <a:schemeClr val="accent2"/>
              </a:gs>
            </a:gsLst>
            <a:lin ang="14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61" name="Google Shape;161;p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62" name="Google Shape;162;p6"/>
          <p:cNvSpPr/>
          <p:nvPr/>
        </p:nvSpPr>
        <p:spPr>
          <a:xfrm flipH="1" rot="10800000">
            <a:off x="0" y="0"/>
            <a:ext cx="12191999" cy="6858000"/>
          </a:xfrm>
          <a:prstGeom prst="rect">
            <a:avLst/>
          </a:prstGeom>
          <a:gradFill>
            <a:gsLst>
              <a:gs pos="0">
                <a:srgbClr val="DA002F">
                  <a:alpha val="74901"/>
                </a:srgbClr>
              </a:gs>
              <a:gs pos="100000">
                <a:srgbClr val="D85FD4"/>
              </a:gs>
            </a:gsLst>
            <a:lin ang="13800001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63" name="Google Shape;163;p6"/>
          <p:cNvSpPr/>
          <p:nvPr/>
        </p:nvSpPr>
        <p:spPr>
          <a:xfrm rot="10800000">
            <a:off x="0" y="0"/>
            <a:ext cx="12191999" cy="6858000"/>
          </a:xfrm>
          <a:prstGeom prst="rect">
            <a:avLst/>
          </a:prstGeom>
          <a:gradFill>
            <a:gsLst>
              <a:gs pos="0">
                <a:srgbClr val="DA002F">
                  <a:alpha val="49803"/>
                </a:srgbClr>
              </a:gs>
              <a:gs pos="49000">
                <a:srgbClr val="DA002F">
                  <a:alpha val="49803"/>
                </a:srgbClr>
              </a:gs>
              <a:gs pos="100000">
                <a:srgbClr val="92248E">
                  <a:alpha val="73725"/>
                </a:srgbClr>
              </a:gs>
            </a:gsLst>
            <a:lin ang="150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64" name="Google Shape;164;p6"/>
          <p:cNvSpPr/>
          <p:nvPr/>
        </p:nvSpPr>
        <p:spPr>
          <a:xfrm flipH="1" rot="10800000">
            <a:off x="-2" y="0"/>
            <a:ext cx="6096001" cy="6858000"/>
          </a:xfrm>
          <a:prstGeom prst="rect">
            <a:avLst/>
          </a:prstGeom>
          <a:gradFill>
            <a:gsLst>
              <a:gs pos="0">
                <a:srgbClr val="92248E">
                  <a:alpha val="16862"/>
                </a:srgbClr>
              </a:gs>
              <a:gs pos="85000">
                <a:srgbClr val="FE4A00">
                  <a:alpha val="40000"/>
                </a:srgbClr>
              </a:gs>
              <a:gs pos="100000">
                <a:srgbClr val="FE4A00">
                  <a:alpha val="40000"/>
                </a:srgbClr>
              </a:gs>
            </a:gsLst>
            <a:lin ang="14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65" name="Google Shape;165;p6"/>
          <p:cNvSpPr/>
          <p:nvPr/>
        </p:nvSpPr>
        <p:spPr>
          <a:xfrm flipH="1" rot="5400000">
            <a:off x="3460656" y="-2569189"/>
            <a:ext cx="5115722" cy="10255626"/>
          </a:xfrm>
          <a:custGeom>
            <a:rect b="b" l="l" r="r" t="t"/>
            <a:pathLst>
              <a:path extrusionOk="0" h="4139967" w="2065105">
                <a:moveTo>
                  <a:pt x="2065105" y="0"/>
                </a:moveTo>
                <a:lnTo>
                  <a:pt x="2065105" y="4139967"/>
                </a:lnTo>
                <a:lnTo>
                  <a:pt x="1858573" y="4129538"/>
                </a:lnTo>
                <a:cubicBezTo>
                  <a:pt x="814640" y="4023521"/>
                  <a:pt x="0" y="3141887"/>
                  <a:pt x="0" y="2069983"/>
                </a:cubicBezTo>
                <a:cubicBezTo>
                  <a:pt x="0" y="998079"/>
                  <a:pt x="814640" y="116446"/>
                  <a:pt x="1858573" y="10428"/>
                </a:cubicBezTo>
                <a:close/>
              </a:path>
            </a:pathLst>
          </a:custGeom>
          <a:gradFill>
            <a:gsLst>
              <a:gs pos="0">
                <a:srgbClr val="FF9165">
                  <a:alpha val="2745"/>
                </a:srgbClr>
              </a:gs>
              <a:gs pos="7000">
                <a:srgbClr val="FF9165">
                  <a:alpha val="2745"/>
                </a:srgbClr>
              </a:gs>
              <a:gs pos="100000">
                <a:srgbClr val="FF9165">
                  <a:alpha val="36862"/>
                </a:srgbClr>
              </a:gs>
            </a:gsLst>
            <a:lin ang="27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66" name="Google Shape;166;p6"/>
          <p:cNvSpPr txBox="1"/>
          <p:nvPr>
            <p:ph type="title"/>
          </p:nvPr>
        </p:nvSpPr>
        <p:spPr>
          <a:xfrm>
            <a:off x="1524000" y="161470"/>
            <a:ext cx="9144000" cy="129585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Gill Sans"/>
              <a:buNone/>
            </a:pPr>
            <a:r>
              <a:rPr lang="en-US" sz="4400">
                <a:solidFill>
                  <a:schemeClr val="lt1"/>
                </a:solidFill>
              </a:rPr>
              <a:t>PLAN OF ACTION</a:t>
            </a:r>
            <a:endParaRPr/>
          </a:p>
        </p:txBody>
      </p:sp>
      <p:sp>
        <p:nvSpPr>
          <p:cNvPr id="167" name="Google Shape;167;p6"/>
          <p:cNvSpPr txBox="1"/>
          <p:nvPr/>
        </p:nvSpPr>
        <p:spPr>
          <a:xfrm>
            <a:off x="970510" y="1618032"/>
            <a:ext cx="10250980" cy="52168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Punishments: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Conversations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Role playing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Pop quizzes</a:t>
            </a:r>
            <a:endParaRPr/>
          </a:p>
          <a:p>
            <a:pPr indent="-285750" lvl="1" marL="7429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Negative Reinforcement: “when a response terminates an aversive stimulus, thereby increasing the probability of the response”</a:t>
            </a:r>
            <a:endParaRPr/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Time off register to do undesirable tasks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Challenges: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Escape Response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Becoming a Discriminative Stimulus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									Domjan, M, 2018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68" name="Google Shape;168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3146" y="5669754"/>
            <a:ext cx="487363" cy="4873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74" name="Google Shape;174;p7"/>
          <p:cNvSpPr txBox="1"/>
          <p:nvPr>
            <p:ph type="title"/>
          </p:nvPr>
        </p:nvSpPr>
        <p:spPr>
          <a:xfrm>
            <a:off x="1353190" y="1028700"/>
            <a:ext cx="3330452" cy="447269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/>
              <a:buNone/>
            </a:pPr>
            <a:r>
              <a:rPr lang="en-US" sz="3200"/>
              <a:t>CITATIONS</a:t>
            </a:r>
            <a:endParaRPr/>
          </a:p>
        </p:txBody>
      </p:sp>
      <p:sp>
        <p:nvSpPr>
          <p:cNvPr id="175" name="Google Shape;175;p7"/>
          <p:cNvSpPr/>
          <p:nvPr/>
        </p:nvSpPr>
        <p:spPr>
          <a:xfrm flipH="1" rot="10800000">
            <a:off x="0" y="6408741"/>
            <a:ext cx="12192000" cy="449256"/>
          </a:xfrm>
          <a:prstGeom prst="rect">
            <a:avLst/>
          </a:prstGeom>
          <a:gradFill>
            <a:gsLst>
              <a:gs pos="0">
                <a:srgbClr val="FE4A00">
                  <a:alpha val="27843"/>
                </a:srgbClr>
              </a:gs>
              <a:gs pos="14000">
                <a:srgbClr val="FE4A00">
                  <a:alpha val="27843"/>
                </a:srgbClr>
              </a:gs>
              <a:gs pos="100000">
                <a:srgbClr val="DA002F">
                  <a:alpha val="84705"/>
                </a:srgbClr>
              </a:gs>
            </a:gsLst>
            <a:lin ang="90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76" name="Google Shape;176;p7"/>
          <p:cNvSpPr/>
          <p:nvPr/>
        </p:nvSpPr>
        <p:spPr>
          <a:xfrm flipH="1">
            <a:off x="4038599" y="6408316"/>
            <a:ext cx="8153398" cy="449684"/>
          </a:xfrm>
          <a:prstGeom prst="rect">
            <a:avLst/>
          </a:prstGeom>
          <a:gradFill>
            <a:gsLst>
              <a:gs pos="0">
                <a:srgbClr val="D85FD4">
                  <a:alpha val="67843"/>
                </a:srgbClr>
              </a:gs>
              <a:gs pos="9000">
                <a:srgbClr val="D85FD4">
                  <a:alpha val="67843"/>
                </a:srgbClr>
              </a:gs>
              <a:gs pos="99000">
                <a:schemeClr val="accent2"/>
              </a:gs>
              <a:gs pos="100000">
                <a:schemeClr val="accent2"/>
              </a:gs>
            </a:gsLst>
            <a:lin ang="13800001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177" name="Google Shape;177;p7"/>
          <p:cNvGrpSpPr/>
          <p:nvPr/>
        </p:nvGrpSpPr>
        <p:grpSpPr>
          <a:xfrm>
            <a:off x="5172741" y="951437"/>
            <a:ext cx="6177516" cy="4731840"/>
            <a:chOff x="0" y="68935"/>
            <a:chExt cx="6177516" cy="4731840"/>
          </a:xfrm>
        </p:grpSpPr>
        <p:sp>
          <p:nvSpPr>
            <p:cNvPr id="178" name="Google Shape;178;p7"/>
            <p:cNvSpPr/>
            <p:nvPr/>
          </p:nvSpPr>
          <p:spPr>
            <a:xfrm>
              <a:off x="0" y="68935"/>
              <a:ext cx="6177516" cy="2321280"/>
            </a:xfrm>
            <a:prstGeom prst="roundRect">
              <a:avLst>
                <a:gd fmla="val 16667" name="adj"/>
              </a:avLst>
            </a:prstGeom>
            <a:solidFill>
              <a:srgbClr val="92218E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7"/>
            <p:cNvSpPr txBox="1"/>
            <p:nvPr/>
          </p:nvSpPr>
          <p:spPr>
            <a:xfrm>
              <a:off x="113316" y="182251"/>
              <a:ext cx="5950884" cy="20946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8100" lIns="118100" spcFirstLastPara="1" rIns="118100" wrap="square" tIns="1181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100"/>
                <a:buFont typeface="Gill Sans"/>
                <a:buNone/>
              </a:pPr>
              <a:r>
                <a:rPr lang="en-US" sz="3100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Domjan, M. (2018). The essentials of conditioning and learning. American Psychological Association. </a:t>
              </a:r>
              <a:endParaRPr/>
            </a:p>
          </p:txBody>
        </p:sp>
        <p:sp>
          <p:nvSpPr>
            <p:cNvPr id="180" name="Google Shape;180;p7"/>
            <p:cNvSpPr/>
            <p:nvPr/>
          </p:nvSpPr>
          <p:spPr>
            <a:xfrm>
              <a:off x="0" y="2479495"/>
              <a:ext cx="6177516" cy="2321280"/>
            </a:xfrm>
            <a:prstGeom prst="roundRect">
              <a:avLst>
                <a:gd fmla="val 16667" name="adj"/>
              </a:avLst>
            </a:prstGeom>
            <a:solidFill>
              <a:srgbClr val="DE92C2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7"/>
            <p:cNvSpPr txBox="1"/>
            <p:nvPr/>
          </p:nvSpPr>
          <p:spPr>
            <a:xfrm>
              <a:off x="113316" y="2592811"/>
              <a:ext cx="5950884" cy="209464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18100" lIns="118100" spcFirstLastPara="1" rIns="118100" wrap="square" tIns="1181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100"/>
                <a:buFont typeface="Gill Sans"/>
                <a:buNone/>
              </a:pPr>
              <a:r>
                <a:rPr lang="en-US" sz="3100">
                  <a:solidFill>
                    <a:schemeClr val="lt1"/>
                  </a:solidFill>
                  <a:latin typeface="Gill Sans"/>
                  <a:ea typeface="Gill Sans"/>
                  <a:cs typeface="Gill Sans"/>
                  <a:sym typeface="Gill Sans"/>
                </a:rPr>
                <a:t>Questions? Suggestions?</a:t>
              </a:r>
              <a:endParaRPr/>
            </a:p>
          </p:txBody>
        </p:sp>
      </p:grpSp>
      <p:pic>
        <p:nvPicPr>
          <p:cNvPr id="182" name="Google Shape;18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8061" y="5467702"/>
            <a:ext cx="487363" cy="4873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radientRiseVTI">
  <a:themeElements>
    <a:clrScheme name="GradientRise">
      <a:dk1>
        <a:srgbClr val="000000"/>
      </a:dk1>
      <a:lt1>
        <a:srgbClr val="FFFFFF"/>
      </a:lt1>
      <a:dk2>
        <a:srgbClr val="3C0F3A"/>
      </a:dk2>
      <a:lt2>
        <a:srgbClr val="F1F2F2"/>
      </a:lt2>
      <a:accent1>
        <a:srgbClr val="A6025C"/>
      </a:accent1>
      <a:accent2>
        <a:srgbClr val="92248E"/>
      </a:accent2>
      <a:accent3>
        <a:srgbClr val="DE95C4"/>
      </a:accent3>
      <a:accent4>
        <a:srgbClr val="FE4A00"/>
      </a:accent4>
      <a:accent5>
        <a:srgbClr val="DA002F"/>
      </a:accent5>
      <a:accent6>
        <a:srgbClr val="FF907A"/>
      </a:accent6>
      <a:hlink>
        <a:srgbClr val="CA71E4"/>
      </a:hlink>
      <a:folHlink>
        <a:srgbClr val="E45E4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2021-07-14T22:43:15Z</dcterms:created>
  <dc:creator>Abby Shipton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0x010100404D59FFB6B9C844AFD9C3208D94924B</vt:lpwstr>
  </property>
</Properties>
</file>